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6" r:id="rId36"/>
    <p:sldId id="290" r:id="rId37"/>
    <p:sldId id="291" r:id="rId38"/>
    <p:sldId id="292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80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4061" autoAdjust="0"/>
  </p:normalViewPr>
  <p:slideViewPr>
    <p:cSldViewPr snapToGrid="0">
      <p:cViewPr varScale="1">
        <p:scale>
          <a:sx n="65" d="100"/>
          <a:sy n="65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heme" Target="theme/theme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2446-0597-7A18-2D77-99875C06C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EE08-CF72-78D7-8EFB-B9BD41D8F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FA697-C077-6CE7-3608-721FBA54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EFF9A-8AC1-762F-5472-534A3B1B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2B004-FE9E-A914-694F-09295CCE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353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B1C7-1C38-3378-1163-853B7925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8837E2-0FEC-B0B0-FACE-21697C26E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740C5-76EA-C56B-0BFD-616A4CDF5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CC228-E193-44A6-0C3F-51A7A244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33F58-23EC-768D-80F2-9228DCF0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70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F0AFA8-0B52-B3D6-A742-C5BE4FF3B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1E7E5-9CED-649F-CDA5-CF108EAB2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F2079-24CC-A55E-B200-DC1617052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CD32E-C53F-175C-0ECC-56C8F6B97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D47EC-2EDE-7507-EAB8-C195D51A6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751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C893-9290-0ABB-11DC-B4300DE0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47F33-C837-7D73-D3D8-D6DAC5D7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03F35-BD75-4FD2-61F3-DB8CE060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E245F-D913-224F-FB62-3EC5213BA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14599-C7D8-93B5-9981-01C8E4536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55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5011-6119-C653-826C-4F57ED8F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3DF7E-95D9-FFF3-998A-F1F1B75CA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B18F6-2162-A4ED-CC57-D17B6671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EFF42-37E0-1B75-B376-D2108087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A0E03-ECBD-7EFC-70E4-AB796C921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12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1EE5-2F25-BEE0-F95E-593D9046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0265-153E-02E3-1DA5-F6D570495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59F87-D3CA-D4F6-7324-EF90AC529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5BA91-2629-D18B-47C4-E498E889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BC200-DA48-4921-0005-1F7D55D34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D771A-D537-E223-0223-B1C6E706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39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46F2-B5B7-914D-C3E2-650A88EC3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135F5-E7D6-4B0F-31DB-D5E84A3C7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2057A-1DA3-57BE-587E-DBA6A9DF1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5D563-6930-18D4-E99F-535BFC42AC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80A135-AD67-7168-A03D-1BB11AFAF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8C3972-1F45-8DF8-8762-3132C0B33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AC3E50-2F45-900E-4A97-84974823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E30B61-8703-0BA4-1441-6E88334E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350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70F0-9F5B-1F1A-E194-96AACA6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12A19-81DA-FDC1-FCB2-6F5B9772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3830F-6C3F-B763-8EFD-46578927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812C9-D567-314B-8140-0416C560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29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D656A-EA0A-7152-A32A-E600DC59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F2B0D6-2002-5A89-7819-6B9D8FB5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1C4C4-BCCC-47D0-E60B-216E58D1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83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EE67-FE6E-2E77-9C6C-9D4465AE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FFBD8-CA78-4F75-0CD7-369ACCCA3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A9A71-B3FC-9FBB-3EF2-E7363AA67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7CDC5-8A2D-E2FA-8C2F-F227174E5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95759-9061-02AB-CE5D-24810C98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67B72-5723-83DF-7241-570979852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40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3D34E-6FFC-56A5-8B65-9AC4E1A14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FAB6-C57F-33C1-E6DF-06D4AA5B6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C9B79-8E44-4BB6-CAEA-CB21313A4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9EFB8-C586-37BF-6873-FCEC9B9E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13777-4D6F-C540-5D63-AD9CD7E0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E31FC-1AE9-0A35-3B07-2CD28050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59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3ED4A-BC79-0C40-1A54-CEFA55A37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5B997-1A5B-5D7B-4FC5-261E4A829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7DCF5-3826-BC69-28FF-659A0E2A9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E13A4-D6A3-4CDB-990B-56CABD5D1E09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F5B2E-C89F-BC49-0CF0-93822AF7E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88745-3E8A-0257-71DB-6AE7FB77A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8B89-95C5-475E-93D1-5E047109C1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08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intro-to-healthcare/home/welcom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CE4B7-8DB8-8EBF-CC68-ABB70DDD2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i="0" u="sng" dirty="0">
                <a:effectLst/>
                <a:hlinkClick r:id="rId2"/>
              </a:rPr>
              <a:t>Introduction to Healthcare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F3F4A-996B-744C-22FA-EF3F03348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3993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90BE9095-9390-652B-A34F-1064E1C0E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91" r="1164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74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2F07F-2471-093C-BCFE-337BC73CF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85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1DB52-FF4F-BC73-7F46-941104AE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51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ACA57-94D8-74A1-8AB3-42F708BBF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1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Utilization Review,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Gatekeepes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, and Other Methods of Directly Influencing Care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740F3-DAA7-7847-EABD-05D9C213E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920714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E2060-7A41-FAA7-83A0-C4BA1464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188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92A701-BA83-98A2-35D9-BE129E1D6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620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CCB55-589F-C989-845A-175B8F31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24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9E231-142B-C88F-8B56-9CF9DE34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865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14409D-607F-5DA5-BB71-A5AF387D5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390"/>
            <a:ext cx="12192000" cy="62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880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FB074-605E-416A-8118-2190E2EA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690562"/>
            <a:ext cx="120681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6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653C2-8E1C-2D21-89F5-F10A4B74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648"/>
            <a:ext cx="12192000" cy="63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657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DA165-7E15-81C4-7AC5-56D5AFD9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489"/>
            <a:ext cx="12192000" cy="627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57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8A816-76B2-059D-BFDE-E6494E9E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610"/>
            <a:ext cx="12192000" cy="596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81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Health Plan Desing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Three Stereotypical Plan Designs: "Traditional," HMO, and PPO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37249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3CC9A-8892-809B-3746-120F3585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514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BF597-EE0E-3142-BB8F-A3095668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00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342D-7FBC-71F5-9017-8E262BA6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825C8-48B4-8BDC-EC11-2CD372D35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9A6DE-AF17-BA60-D80F-8BC9699E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473"/>
            <a:ext cx="12192000" cy="62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509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9FF71-674A-1D48-2D9C-180A08851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773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53118-BFC5-E672-FA68-0384C7C2A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802"/>
            <a:ext cx="12192000" cy="58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297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D3A07-3FD9-D966-C05A-70D85620C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279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A398A-269F-A3D1-E433-9FD1B8AC7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06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374C0F-B59F-E248-5EF9-723CFD3D1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330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457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7D70A-862E-3753-DC88-3750F785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080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U.S. Medicare Program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4A249C-A84C-B228-4B12-79031A334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2988202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E2729-D3DA-9DA0-B1B3-EACB9E6A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719137"/>
            <a:ext cx="121443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849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8E589-91E9-5526-DEAA-BC5AB998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607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A78200-5534-F043-932E-E6DE0EE4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266"/>
            <a:ext cx="12192000" cy="553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B88A05-C02D-A61A-A846-DBB1F7D6E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304"/>
            <a:ext cx="12192000" cy="609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41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9B751-6561-4D0D-5A04-ED0799FCD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319087"/>
            <a:ext cx="119919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103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B36DD-35DA-F72C-8DC9-064F1C292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038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</a:rPr>
              <a:t>The U.S. Medicaid Program</a:t>
            </a:r>
            <a:br>
              <a:rPr lang="en-US" b="1" i="0" dirty="0">
                <a:effectLst/>
              </a:rPr>
            </a:b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D54EE74-1B9E-7401-BBFA-81A0F0E0A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9821" y="1825625"/>
            <a:ext cx="8392358" cy="4351338"/>
          </a:xfrm>
        </p:spPr>
      </p:pic>
    </p:spTree>
    <p:extLst>
      <p:ext uri="{BB962C8B-B14F-4D97-AF65-F5344CB8AC3E}">
        <p14:creationId xmlns:p14="http://schemas.microsoft.com/office/powerpoint/2010/main" val="3975374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8B1F3-EDCF-9937-4E47-E979AAE4E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550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DB5D3-3F95-CF55-4A42-E4035701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22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A17BE9-2BE9-2445-92D4-379195F7E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6" r="25621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154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CBD17-426E-6ED8-4CBF-9EE2798A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45"/>
            <a:ext cx="12192000" cy="65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115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0A7AC-01CD-D17D-E879-F077F3FD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184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care products and Prescription Drugs, and Quality Management &amp; Improvement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47E3F1-0795-A27C-FFB4-549ACFCA8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4593"/>
            <a:ext cx="10515600" cy="3613402"/>
          </a:xfrm>
        </p:spPr>
      </p:pic>
    </p:spTree>
    <p:extLst>
      <p:ext uri="{BB962C8B-B14F-4D97-AF65-F5344CB8AC3E}">
        <p14:creationId xmlns:p14="http://schemas.microsoft.com/office/powerpoint/2010/main" val="26698581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0493E-97D6-3CB7-27B6-74FB2F06F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623887"/>
            <a:ext cx="113442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6179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94F50-9012-ABFD-EBBB-9145DB04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243012"/>
            <a:ext cx="113823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160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0FD6A-7B24-CFAF-48B1-8D2FE986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086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D5858-DF1C-EAF5-7399-394F1095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549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Prescription Drug Approval Processes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0770CF-558F-6EBD-9135-3FE488791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7672775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Patents, Branded Drugs, and Generic Drugs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A4721-4F9B-FC2F-5F71-B8CE05D03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984011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818A-D6B3-F3A6-9ECD-D8B9C894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681"/>
            <a:ext cx="12192000" cy="53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08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5CFAF-B6BF-03D2-DE36-0E56DCB5A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4200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53D61-E1FD-AC36-F5A1-84730CF1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930"/>
            <a:ext cx="12192000" cy="52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295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79CFD-55E9-07FD-13A1-D58C0F97B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72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i="0" dirty="0">
                <a:effectLst/>
              </a:rPr>
              <a:t>Patients, Insurance, Formularies, and Prescription Drugs</a:t>
            </a:r>
            <a:br>
              <a:rPr lang="en-IN" b="1" i="0" dirty="0">
                <a:effectLst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AAD1A-7EC4-1B17-36CA-0BBBEA7F5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8328881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71D29-AA08-A3AC-29E4-4AAF56E5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247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055C-E49D-FDFF-2052-31BD64C5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E1663-84CB-5413-3E2D-17FAEB427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586A8-EBBF-5168-AF89-FF6C1E60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2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effectLst/>
              </a:rPr>
              <a:t>Intermediaries, Pharmacy Benefit Managers, Drug Prices, and Rebates</a:t>
            </a:r>
            <a:br>
              <a:rPr lang="en-US" b="1" i="0" dirty="0">
                <a:effectLst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73FD7B-6693-44DE-2800-72B630527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7140791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4A37-1E5C-FCDD-8A4F-B5CF5EB4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E40B7-7D60-EB1E-5C3E-203AB6B8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753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4A37-1E5C-FCDD-8A4F-B5CF5EB4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1B774-CFD8-E958-BDA8-6F38DC7A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762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4A37-1E5C-FCDD-8A4F-B5CF5EB4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CB83B-7DDA-38E7-DE03-3F590FE88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172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4A37-1E5C-FCDD-8A4F-B5CF5EB4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72351-2164-2ED4-E8D5-6705EDE4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7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796AA-8782-ACF4-9B8D-7CF98948C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358"/>
            <a:ext cx="12192000" cy="61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377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4A37-1E5C-FCDD-8A4F-B5CF5EB4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81F6B-C316-32EB-4876-3566DAE49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574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effectLst/>
              </a:rPr>
              <a:t>Quality of Care Overview and Key Organizing Concepts</a:t>
            </a:r>
            <a:br>
              <a:rPr lang="en-US" b="1" i="0" dirty="0">
                <a:effectLst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1AA813-95DC-02F8-EFD0-FF260BDE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6935153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4A37-1E5C-FCDD-8A4F-B5CF5EB4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C4003-C8AC-D786-65C2-19B67EB5F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619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4A37-1E5C-FCDD-8A4F-B5CF5EB4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E15FC-1C63-67B0-9FC8-06C7E044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94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4A37-1E5C-FCDD-8A4F-B5CF5EB4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58F13-BF36-E6C7-023E-31A0EDDC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66"/>
            <a:ext cx="12192000" cy="577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6341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4A37-1E5C-FCDD-8A4F-B5CF5EB4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F933F-2A1A-1547-6EEB-0FD4B4E5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043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8BF09-7CDC-615C-46D3-A139104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84A37-1E5C-FCDD-8A4F-B5CF5EB4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CFEFE-39C2-17FE-608C-24E4F2D5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72"/>
            <a:ext cx="12192000" cy="65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446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81F7-DCE3-A798-4345-FEA0379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DC93-0F62-3C23-FC0E-FC2C52E0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A06C9-31DC-2D03-3E1C-DA681266B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765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81F7-DCE3-A798-4345-FEA0379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DC93-0F62-3C23-FC0E-FC2C52E0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32F5E-F778-3CD7-9C3B-B747F61A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023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81F7-DCE3-A798-4345-FEA0379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DC93-0F62-3C23-FC0E-FC2C52E0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C9701-8FB1-E3AF-E31C-1E13256C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6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7C30C-E797-2EB2-3E23-1B96AB8D5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75028"/>
            <a:ext cx="10905066" cy="31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754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81F7-DCE3-A798-4345-FEA0379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DC93-0F62-3C23-FC0E-FC2C52E0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BF8DF-F06E-7A32-7545-DD694011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115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81F7-DCE3-A798-4345-FEA0379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Outcome Quality Measures and Satisfaction Measures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26CC7E-E7DB-8EE8-6C37-D684AA7E1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90315423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81F7-DCE3-A798-4345-FEA0379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DC93-0F62-3C23-FC0E-FC2C52E0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6044B-108D-BDA8-3532-7EE20075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1077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81F7-DCE3-A798-4345-FEA0379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DC93-0F62-3C23-FC0E-FC2C52E0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1CBB-6982-506A-5B7C-5D2A825E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4637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81F7-DCE3-A798-4345-FEA0379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DC93-0F62-3C23-FC0E-FC2C52E0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D0367-5FE3-F83D-5BEC-BA2C0ECC3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635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81F7-DCE3-A798-4345-FEA0379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DC93-0F62-3C23-FC0E-FC2C52E0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F703EC-F1EB-93FF-C569-F9B6A41E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848"/>
            <a:ext cx="12192000" cy="55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19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81F7-DCE3-A798-4345-FEA03792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DC93-0F62-3C23-FC0E-FC2C52E0C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D13DB-B65D-34D3-CFF7-0EBD2DA0D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642937"/>
            <a:ext cx="120110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41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D24C-DCA9-E092-9C0F-6CB374B7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Ethics in Healthcare System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854209-A7E6-241B-27A3-EFBA46B3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469" y="1825625"/>
            <a:ext cx="8527061" cy="4351338"/>
          </a:xfrm>
        </p:spPr>
      </p:pic>
    </p:spTree>
    <p:extLst>
      <p:ext uri="{BB962C8B-B14F-4D97-AF65-F5344CB8AC3E}">
        <p14:creationId xmlns:p14="http://schemas.microsoft.com/office/powerpoint/2010/main" val="41449721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D24C-DCA9-E092-9C0F-6CB374B7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A9B0-ADE7-F06B-4BD3-8C3BDC4BA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C0E2A-6A3C-5149-2CE1-BE598AEF6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1225"/>
            <a:ext cx="12192000" cy="523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7073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D24C-DCA9-E092-9C0F-6CB374B7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A9B0-ADE7-F06B-4BD3-8C3BDC4BA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C15A5-F447-B696-3097-68C62C1E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0207"/>
            <a:ext cx="12192000" cy="59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4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D004E9-ED66-8F0B-149B-0DBC40DD4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56816"/>
            <a:ext cx="10905066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3338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D24C-DCA9-E092-9C0F-6CB374B7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A9B0-ADE7-F06B-4BD3-8C3BDC4BA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A0D70-687C-994E-D698-70D1BAD9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458"/>
            <a:ext cx="12192000" cy="558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2707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2129366-2BDC-F816-2ACE-0202CEE49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47986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62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D24C-DCA9-E092-9C0F-6CB374B7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Ethical frameworks for health care and for AI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D234EA-E586-82A5-2808-E12BF9604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8096077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D24C-DCA9-E092-9C0F-6CB374B7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6A9B0-ADE7-F06B-4BD3-8C3BDC4BA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B345-0956-3658-9DCE-CFAFB4E1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824"/>
            <a:ext cx="12192000" cy="62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05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67D2A-686B-492A-7472-309C6FB86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13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7C806-A5D3-86AA-9782-804F412E7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4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BBD107-6616-82FE-F70D-5AE8ACDE5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07203"/>
            <a:ext cx="10905066" cy="50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99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C48F24-2B8E-C2A8-8626-E389248DE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74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0F23EE-EB89-7394-32BE-35DE8A4D1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60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7BEE74-D598-9BAD-8BB0-32438EA76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78" r="1227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15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25B4B-0C95-52D8-FBBE-A83546DA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77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CEAEF-BE9B-7DB9-6F29-9E870D03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728E4-D8FF-ACE5-A34D-914A4256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6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6CF86-C34C-BB2E-EF21-8697CB0C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87"/>
            <a:ext cx="12192000" cy="65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70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83673-5CB6-4F1A-19BA-F77E82F8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442912"/>
            <a:ext cx="116490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57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CA890E-1346-87D7-5030-DAF1F6897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81" b="5026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23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F1B94-678C-58A8-8467-0FC36B27A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0915A-9025-10EA-C430-9247B9FA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3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C4B04-7E8D-64C3-34DD-052735882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79608"/>
            <a:ext cx="10905066" cy="329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11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4ABFED7-0B5D-E3F8-5D72-BC374B531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78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491F9-58B5-FFB5-3600-C2414D01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054"/>
            <a:ext cx="12192000" cy="56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52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CBBE3-DA67-E82B-D5A0-A9A0B2F96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107"/>
            <a:ext cx="12192000" cy="613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9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2225D-F0A2-3F1A-612C-35D0AAE8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775"/>
            <a:ext cx="12192000" cy="64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5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08FC0A-0692-9235-9AEE-D06C5C2D5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4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9E13372A-EAF6-CE16-CD8A-8AC21325E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873" b="-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93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9E568-6245-7764-D76D-5AEF98A1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128712"/>
            <a:ext cx="108108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98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C04B-B150-16E1-5F46-5140C7E3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28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32FB3-B01B-AB59-30B7-386B204B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42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5F5DF-1969-4F38-8FD9-C6C77884C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11211"/>
            <a:ext cx="10515600" cy="2980165"/>
          </a:xfrm>
        </p:spPr>
      </p:pic>
    </p:spTree>
    <p:extLst>
      <p:ext uri="{BB962C8B-B14F-4D97-AF65-F5344CB8AC3E}">
        <p14:creationId xmlns:p14="http://schemas.microsoft.com/office/powerpoint/2010/main" val="206834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B0BEC5-18FE-B755-F74B-4094FE674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69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3A1B2-9108-8F6E-0A39-B846B45B0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3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5D91A-7A2A-ABA6-412D-4BD94D89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223962"/>
            <a:ext cx="121443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30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81A86-D8B3-557D-3DBA-32BDBDD10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20724"/>
            <a:ext cx="10905066" cy="4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87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6560C2-B4DB-7060-6D9C-C8111D02C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39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C5115-AAA8-379B-19BC-94E6CC5C4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623887"/>
            <a:ext cx="118205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32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25629-EA86-70C3-C26B-A579C64BC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9326"/>
            <a:ext cx="12192000" cy="30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14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594A2-3F45-6B62-7585-D4608DFB5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43" r="1845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3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15773-1D5D-0851-16A2-ED5B2DD5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91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1DC88-8490-7361-2C1B-1C0CAFEE4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974"/>
            <a:ext cx="12192000" cy="58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21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5F6C-3EE6-99FA-3DC8-74E0FB4D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9864F5-70CC-8533-8DAF-E80768EF7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204912"/>
            <a:ext cx="113061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3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2086B-5FC1-A640-6E3C-909D2B016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25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5F6C-3EE6-99FA-3DC8-74E0FB4D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FD757-9F74-AC1B-0D57-0186A029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43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5F6C-3EE6-99FA-3DC8-74E0FB4D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7DFB3-D147-9102-DC01-4D5B467D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93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logo&#10;&#10;Description automatically generated">
            <a:extLst>
              <a:ext uri="{FF2B5EF4-FFF2-40B4-BE49-F238E27FC236}">
                <a16:creationId xmlns:a16="http://schemas.microsoft.com/office/drawing/2014/main" id="{CAD10876-E3FB-5E9F-EBFE-C80FC43411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29553"/>
            <a:ext cx="10905066" cy="299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4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DFFE485-71B4-EF75-F83B-1C29529BA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1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8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6F66FC8-5A5C-7E52-2787-419D52068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900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4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7CF4D50-1949-4970-3917-C989F7CA1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966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73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8AF8ED3-C5BD-D860-607D-BFA38F9BC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92" b="8214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31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</a:rPr>
              <a:t>Hospital Payment Methods: DRGs</a:t>
            </a:r>
            <a:br>
              <a:rPr lang="en-IN" b="1" i="0" dirty="0">
                <a:effectLst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483834-638E-FA74-919B-1F63127D2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598811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5F6C-3EE6-99FA-3DC8-74E0FB4D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35AB7-40B7-6AFA-4674-CE45005B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14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5F6C-3EE6-99FA-3DC8-74E0FB4D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F90CB-F4AF-15F2-8318-881DA922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02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41826-8DD6-B97C-0422-0B2479719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776287"/>
            <a:ext cx="111537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7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5F6C-3EE6-99FA-3DC8-74E0FB4D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D4A98-44BD-B40F-E977-D2F042A3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585912"/>
            <a:ext cx="111347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29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5F6C-3EE6-99FA-3DC8-74E0FB4D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6D60B-2B27-E00C-9511-4E3042C2F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0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5F6C-3EE6-99FA-3DC8-74E0FB4D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41ECF0-A3F9-6004-15FC-05A9B5057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555"/>
            <a:ext cx="12192000" cy="53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76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Hospital Payment Methods: Global Budgets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white and blue text on a white background&#10;&#10;Description automatically generated">
            <a:extLst>
              <a:ext uri="{FF2B5EF4-FFF2-40B4-BE49-F238E27FC236}">
                <a16:creationId xmlns:a16="http://schemas.microsoft.com/office/drawing/2014/main" id="{B08CCD34-EE39-BF7A-9ACA-A1C2EE5D9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124" y="1675227"/>
            <a:ext cx="896775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23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5F6C-3EE6-99FA-3DC8-74E0FB4D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3BA2E-2497-7445-819A-5BC76646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8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868-AAAE-07A2-8C4B-C23803B9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5F6C-3EE6-99FA-3DC8-74E0FB4D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E3DED-8198-2377-CA3B-0FC2D4BA3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9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06AE5-FD05-9C57-A062-C1888B6F7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685"/>
            <a:ext cx="12192000" cy="61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66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6AD67-4236-36F5-5448-4A2FD850F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46"/>
            <a:ext cx="12192000" cy="648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113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D15EE-4EB3-EA9C-AD07-62C22EF9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55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0B22D-73DC-41CD-DAFF-70177DAF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1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EE58E-7E17-D842-D534-0F1C0085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084"/>
            <a:ext cx="12192000" cy="65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3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996A9-D375-BE46-0821-3FABFB3C6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285"/>
            <a:ext cx="12192000" cy="63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830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BE20F-AEF2-857E-01ED-F54A3B7D7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727"/>
            <a:ext cx="12192000" cy="63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09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37896-5654-73AE-0CDD-4784903B3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458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3785F-FCD7-ECA8-718F-F28781C3B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64" y="1619863"/>
            <a:ext cx="105675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522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9238C-BF7A-9DC3-880C-E1D507AA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48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7481"/>
          </a:xfrm>
        </p:spPr>
        <p:txBody>
          <a:bodyPr/>
          <a:lstStyle/>
          <a:p>
            <a:r>
              <a:rPr lang="en-US" dirty="0"/>
              <a:t>Larger Provider Organizations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78647-8867-EEE1-9F0F-FD415D669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47" y="1165225"/>
            <a:ext cx="8914106" cy="5011738"/>
          </a:xfrm>
        </p:spPr>
      </p:pic>
    </p:spTree>
    <p:extLst>
      <p:ext uri="{BB962C8B-B14F-4D97-AF65-F5344CB8AC3E}">
        <p14:creationId xmlns:p14="http://schemas.microsoft.com/office/powerpoint/2010/main" val="3877673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for Performance in Payment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C2FC4-1C18-9C86-A386-AE9B7284E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3192426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E7DA4-8E4D-C155-6AA3-A28A6B144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197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228CB-B0C5-653D-52BB-154FD139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418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72BFA-55B3-43CD-3327-427DCA8D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73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6BBF8C58-09AB-54A7-FF60-4B07A267F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5" y="643466"/>
            <a:ext cx="1066232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42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4C4E5-8315-87D4-4010-8E173BC5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33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83600-1FDF-6E14-0A55-9D778A67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1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</a:rPr>
              <a:t>Providers, Provider Incentives, Data, and Tools</a:t>
            </a:r>
            <a:br>
              <a:rPr lang="en-US" b="1" i="0" dirty="0">
                <a:effectLst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5663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Intermediaries, Health Insurance Plan, and Healthcare Financing</a:t>
            </a:r>
            <a:br>
              <a:rPr lang="en-US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9C152D-86A8-FB23-1911-C4F67647E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644" y="1825625"/>
            <a:ext cx="6602711" cy="4351338"/>
          </a:xfrm>
        </p:spPr>
      </p:pic>
    </p:spTree>
    <p:extLst>
      <p:ext uri="{BB962C8B-B14F-4D97-AF65-F5344CB8AC3E}">
        <p14:creationId xmlns:p14="http://schemas.microsoft.com/office/powerpoint/2010/main" val="41822675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637AF-15C8-ED51-9C00-AFDA161D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538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C41FD0-4E05-CEFC-255B-057174EF8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207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5769E-874D-27C1-18AE-2A0880BB1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944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A56CC-C235-1219-570E-C8425325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117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</a:rPr>
              <a:t>Networks and Selective Contracting</a:t>
            </a:r>
            <a:br>
              <a:rPr lang="en-IN" b="1" i="0" dirty="0">
                <a:effectLst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4C2560-F32B-589A-1AD9-0DFC2E59C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1457642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93B9920-C367-2054-0802-4FEA06A3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43516"/>
            <a:ext cx="10905066" cy="47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0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87642-A17E-74D1-188C-FB3070C9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59687-3C30-6A56-74EA-E2111E738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B1B87-D13E-9FF6-1CD3-FF436A067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294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2A5E1-951E-1672-32D2-11781909A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153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16C2F-02C4-7033-2C51-89A9D7D5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592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4A469-CCDC-7940-CFAB-CA95C092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828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20DF54-EEBA-F8D1-7DE1-4FD4E6AEF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504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Provider Payment Methods and Levels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6634D-517F-19C2-0140-169580A54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7784931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B1E0C-390D-C336-73CD-E3672417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686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04718-0A27-3895-1A05-87B185A19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389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94B26-007F-C962-AB5F-0A8C0413A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394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2E00E-6B74-8D1B-8EAD-7F00FE61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7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B826-09FA-BA6F-C89B-E36F03A66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1CB42-F9B2-5E88-66BC-D6E360A3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E84CB-4176-1EB7-F4D2-A48ADAA8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99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9618</TotalTime>
  <Words>169</Words>
  <Application>Microsoft Office PowerPoint</Application>
  <PresentationFormat>Widescreen</PresentationFormat>
  <Paragraphs>23</Paragraphs>
  <Slides>173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78" baseType="lpstr">
      <vt:lpstr>Arial</vt:lpstr>
      <vt:lpstr>Calibri</vt:lpstr>
      <vt:lpstr>Calibri Light</vt:lpstr>
      <vt:lpstr>Source Sans Pro</vt:lpstr>
      <vt:lpstr>Office Theme</vt:lpstr>
      <vt:lpstr>Introduction to Healthcare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Hospital Payment Methods: DRGs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Hospital Payment Methods: Global Budgets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Larger Provider Organizations</vt:lpstr>
      <vt:lpstr>Pay for Performance in Payment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Providers, Provider Incentives, Data, and Tools </vt:lpstr>
      <vt:lpstr>Intermediaries, Health Insurance Plan, and Healthcare Financing </vt:lpstr>
      <vt:lpstr>PowerPoint Presentation</vt:lpstr>
      <vt:lpstr>PowerPoint Presentation</vt:lpstr>
      <vt:lpstr>PowerPoint Presentation</vt:lpstr>
      <vt:lpstr>PowerPoint Presentation</vt:lpstr>
      <vt:lpstr>Networks and Selective Contracting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Provider Payment Methods and Levels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Utilization Review, Gatekeepes, and Other Methods of Directly Influencing Care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Health Plan Desing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U.S. Medicare Program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U.S. Medicaid Program </vt:lpstr>
      <vt:lpstr>PowerPoint Presentation</vt:lpstr>
      <vt:lpstr>PowerPoint Presentation</vt:lpstr>
      <vt:lpstr>PowerPoint Presentation</vt:lpstr>
      <vt:lpstr>PowerPoint Presentation</vt:lpstr>
      <vt:lpstr>Health care products and Prescription Drugs, and Quality Management &amp; Improvement</vt:lpstr>
      <vt:lpstr>PowerPoint Presentation</vt:lpstr>
      <vt:lpstr>PowerPoint Presentation</vt:lpstr>
      <vt:lpstr>PowerPoint Presentation</vt:lpstr>
      <vt:lpstr>PowerPoint Presentation</vt:lpstr>
      <vt:lpstr>Prescription Drug Approval Processes</vt:lpstr>
      <vt:lpstr>Patents, Branded Drugs, and Generic Drugs</vt:lpstr>
      <vt:lpstr>PowerPoint Presentation</vt:lpstr>
      <vt:lpstr>PowerPoint Presentation</vt:lpstr>
      <vt:lpstr>PowerPoint Presentation</vt:lpstr>
      <vt:lpstr>Patients, Insurance, Formularies, and Prescription Drugs </vt:lpstr>
      <vt:lpstr>PowerPoint Presentation</vt:lpstr>
      <vt:lpstr>PowerPoint Presentation</vt:lpstr>
      <vt:lpstr>Intermediaries, Pharmacy Benefit Managers, Drug Prices, and Rebates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of Care Overview and Key Organizing Concepts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Outcome Quality Measures and Satisfaction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Ethics in Healthcare System</vt:lpstr>
      <vt:lpstr>PowerPoint Presentation</vt:lpstr>
      <vt:lpstr>PowerPoint Presentation</vt:lpstr>
      <vt:lpstr>PowerPoint Presentation</vt:lpstr>
      <vt:lpstr>PowerPoint Presentation</vt:lpstr>
      <vt:lpstr>Ethical frameworks for health care and for 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Kalyan Nandi</dc:creator>
  <cp:lastModifiedBy>Kalyan Nandi</cp:lastModifiedBy>
  <cp:revision>197</cp:revision>
  <dcterms:created xsi:type="dcterms:W3CDTF">2023-07-04T11:03:34Z</dcterms:created>
  <dcterms:modified xsi:type="dcterms:W3CDTF">2023-08-23T05:59:25Z</dcterms:modified>
</cp:coreProperties>
</file>